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74" r:id="rId12"/>
    <p:sldId id="269" r:id="rId13"/>
    <p:sldId id="265" r:id="rId14"/>
    <p:sldId id="266"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67AF13-BD46-4095-9FE5-3B03C7588EE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359276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7AF13-BD46-4095-9FE5-3B03C7588EE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9262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7AF13-BD46-4095-9FE5-3B03C7588EE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163600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7AF13-BD46-4095-9FE5-3B03C7588EE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306508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67AF13-BD46-4095-9FE5-3B03C7588EE9}"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54486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67AF13-BD46-4095-9FE5-3B03C7588EE9}"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323751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7AF13-BD46-4095-9FE5-3B03C7588EE9}"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301686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7AF13-BD46-4095-9FE5-3B03C7588EE9}"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264225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7AF13-BD46-4095-9FE5-3B03C7588EE9}"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392944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67AF13-BD46-4095-9FE5-3B03C7588EE9}"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248067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67AF13-BD46-4095-9FE5-3B03C7588EE9}"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90715-7194-4E94-8867-FCCD735CE546}" type="slidenum">
              <a:rPr lang="en-US" smtClean="0"/>
              <a:t>‹#›</a:t>
            </a:fld>
            <a:endParaRPr lang="en-US"/>
          </a:p>
        </p:txBody>
      </p:sp>
    </p:spTree>
    <p:extLst>
      <p:ext uri="{BB962C8B-B14F-4D97-AF65-F5344CB8AC3E}">
        <p14:creationId xmlns:p14="http://schemas.microsoft.com/office/powerpoint/2010/main" val="18742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7AF13-BD46-4095-9FE5-3B03C7588EE9}"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90715-7194-4E94-8867-FCCD735CE546}" type="slidenum">
              <a:rPr lang="en-US" smtClean="0"/>
              <a:t>‹#›</a:t>
            </a:fld>
            <a:endParaRPr lang="en-US"/>
          </a:p>
        </p:txBody>
      </p:sp>
    </p:spTree>
    <p:extLst>
      <p:ext uri="{BB962C8B-B14F-4D97-AF65-F5344CB8AC3E}">
        <p14:creationId xmlns:p14="http://schemas.microsoft.com/office/powerpoint/2010/main" val="297026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gordon@BrooklineMA.gov" TargetMode="External"/><Relationship Id="rId2" Type="http://schemas.openxmlformats.org/officeDocument/2006/relationships/hyperlink" Target="mailto:sschaffer@BrooklineMA.go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Emergency Preparedness</a:t>
            </a:r>
            <a:endParaRPr lang="en-US" dirty="0"/>
          </a:p>
        </p:txBody>
      </p:sp>
      <p:sp>
        <p:nvSpPr>
          <p:cNvPr id="3" name="Subtitle 2"/>
          <p:cNvSpPr>
            <a:spLocks noGrp="1"/>
          </p:cNvSpPr>
          <p:nvPr>
            <p:ph type="subTitle" idx="1"/>
          </p:nvPr>
        </p:nvSpPr>
        <p:spPr/>
        <p:txBody>
          <a:bodyPr/>
          <a:lstStyle/>
          <a:p>
            <a:r>
              <a:rPr lang="en-US" dirty="0" smtClean="0"/>
              <a:t>September 11, 2023</a:t>
            </a:r>
            <a:endParaRPr lang="en-US" dirty="0"/>
          </a:p>
        </p:txBody>
      </p:sp>
    </p:spTree>
    <p:extLst>
      <p:ext uri="{BB962C8B-B14F-4D97-AF65-F5344CB8AC3E}">
        <p14:creationId xmlns:p14="http://schemas.microsoft.com/office/powerpoint/2010/main" val="80243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076" y="365125"/>
            <a:ext cx="7218380" cy="6051153"/>
          </a:xfrm>
          <a:prstGeom prst="rect">
            <a:avLst/>
          </a:prstGeom>
        </p:spPr>
      </p:pic>
    </p:spTree>
    <p:extLst>
      <p:ext uri="{BB962C8B-B14F-4D97-AF65-F5344CB8AC3E}">
        <p14:creationId xmlns:p14="http://schemas.microsoft.com/office/powerpoint/2010/main" val="215758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27" y="781355"/>
            <a:ext cx="2421413" cy="5749962"/>
          </a:xfrm>
          <a:prstGeom prst="rect">
            <a:avLst/>
          </a:prstGeom>
        </p:spPr>
      </p:pic>
      <p:sp>
        <p:nvSpPr>
          <p:cNvPr id="3" name="Rectangle 2"/>
          <p:cNvSpPr/>
          <p:nvPr/>
        </p:nvSpPr>
        <p:spPr>
          <a:xfrm>
            <a:off x="4704862" y="939097"/>
            <a:ext cx="6096000" cy="2308324"/>
          </a:xfrm>
          <a:prstGeom prst="rect">
            <a:avLst/>
          </a:prstGeom>
        </p:spPr>
        <p:txBody>
          <a:bodyPr>
            <a:spAutoFit/>
          </a:bodyPr>
          <a:lstStyle/>
          <a:p>
            <a:r>
              <a:rPr lang="en-US" dirty="0"/>
              <a:t>The program was </a:t>
            </a:r>
            <a:r>
              <a:rPr lang="en-US" dirty="0" smtClean="0"/>
              <a:t>designed </a:t>
            </a:r>
            <a:r>
              <a:rPr lang="en-US" dirty="0"/>
              <a:t>as a one-to-one </a:t>
            </a:r>
            <a:r>
              <a:rPr lang="en-US" dirty="0" smtClean="0"/>
              <a:t>concept matching </a:t>
            </a:r>
            <a:r>
              <a:rPr lang="en-US" dirty="0"/>
              <a:t>a Brookline MRC or CERT volunteer with an elder resident “buddy”. Through a series of home-visits, the MRC/CERT volunteer evaluates their buddy’s personal circumstances and provides guidance to help them prepare for emergencies. </a:t>
            </a:r>
            <a:r>
              <a:rPr lang="en-US" dirty="0" smtClean="0"/>
              <a:t>Elder buddies also receive phone calls ahead of known emergencies, such as heat waves, hurricanes, or blizzards, to remind them to prepare ahead of time. </a:t>
            </a:r>
            <a:endParaRPr lang="en-US" dirty="0"/>
          </a:p>
        </p:txBody>
      </p:sp>
      <p:sp>
        <p:nvSpPr>
          <p:cNvPr id="4" name="Rectangle 3"/>
          <p:cNvSpPr/>
          <p:nvPr/>
        </p:nvSpPr>
        <p:spPr>
          <a:xfrm>
            <a:off x="4704862" y="3585997"/>
            <a:ext cx="6096000" cy="2308324"/>
          </a:xfrm>
          <a:prstGeom prst="rect">
            <a:avLst/>
          </a:prstGeom>
        </p:spPr>
        <p:txBody>
          <a:bodyPr>
            <a:spAutoFit/>
          </a:bodyPr>
          <a:lstStyle/>
          <a:p>
            <a:r>
              <a:rPr lang="en-US" dirty="0"/>
              <a:t>Contact us </a:t>
            </a:r>
            <a:r>
              <a:rPr lang="en-US" dirty="0" smtClean="0"/>
              <a:t>if:</a:t>
            </a:r>
          </a:p>
          <a:p>
            <a:pPr marL="285750" indent="-285750">
              <a:buFont typeface="Arial" panose="020B0604020202020204" pitchFamily="34" charset="0"/>
              <a:buChar char="•"/>
            </a:pPr>
            <a:r>
              <a:rPr lang="en-US" dirty="0" smtClean="0"/>
              <a:t>You </a:t>
            </a:r>
            <a:r>
              <a:rPr lang="en-US" dirty="0"/>
              <a:t>are a Brookline elder or adult with access and/or functional needs wishing one-on-one assistance for your preparedness needs.</a:t>
            </a:r>
          </a:p>
          <a:p>
            <a:pPr marL="285750" indent="-285750">
              <a:buFont typeface="Arial" panose="020B0604020202020204" pitchFamily="34" charset="0"/>
              <a:buChar char="•"/>
            </a:pPr>
            <a:r>
              <a:rPr lang="en-US" dirty="0"/>
              <a:t>You live in a building with access to a community room and would like to organize preparedness sessions through our program. We ask a minimum of 8 participants to schedule a preparedness session.</a:t>
            </a:r>
          </a:p>
        </p:txBody>
      </p:sp>
    </p:spTree>
    <p:extLst>
      <p:ext uri="{BB962C8B-B14F-4D97-AF65-F5344CB8AC3E}">
        <p14:creationId xmlns:p14="http://schemas.microsoft.com/office/powerpoint/2010/main" val="28627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85" y="472431"/>
            <a:ext cx="10737028" cy="1325563"/>
          </a:xfrm>
        </p:spPr>
        <p:txBody>
          <a:bodyPr/>
          <a:lstStyle/>
          <a:p>
            <a:r>
              <a:rPr lang="en-US" dirty="0" smtClean="0"/>
              <a:t>Programming offered by the Town of Brookline</a:t>
            </a:r>
            <a:endParaRPr lang="en-US" dirty="0"/>
          </a:p>
        </p:txBody>
      </p:sp>
      <p:pic>
        <p:nvPicPr>
          <p:cNvPr id="3074" name="Picture 2" descr="file of lif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119" y="1423414"/>
            <a:ext cx="1612181" cy="161218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Tips for collecting records and documents to fill out a job application |  CareerOneStop"/>
          <p:cNvSpPr>
            <a:spLocks noChangeAspect="1" noChangeArrowheads="1"/>
          </p:cNvSpPr>
          <p:nvPr/>
        </p:nvSpPr>
        <p:spPr bwMode="auto">
          <a:xfrm>
            <a:off x="155574" y="-144463"/>
            <a:ext cx="6718561" cy="67185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061124" y="1797994"/>
            <a:ext cx="2039059" cy="1070506"/>
          </a:xfrm>
          <a:prstGeom prst="rect">
            <a:avLst/>
          </a:prstGeom>
        </p:spPr>
      </p:pic>
      <p:sp>
        <p:nvSpPr>
          <p:cNvPr id="6" name="TextBox 5"/>
          <p:cNvSpPr txBox="1"/>
          <p:nvPr/>
        </p:nvSpPr>
        <p:spPr>
          <a:xfrm>
            <a:off x="8262539" y="2850929"/>
            <a:ext cx="1962977" cy="369332"/>
          </a:xfrm>
          <a:prstGeom prst="rect">
            <a:avLst/>
          </a:prstGeom>
          <a:noFill/>
        </p:spPr>
        <p:txBody>
          <a:bodyPr wrap="square" rtlCol="0">
            <a:spAutoFit/>
          </a:bodyPr>
          <a:lstStyle/>
          <a:p>
            <a:r>
              <a:rPr lang="en-US" dirty="0" smtClean="0"/>
              <a:t>Vital Documents</a:t>
            </a:r>
            <a:endParaRPr lang="en-US" dirty="0"/>
          </a:p>
        </p:txBody>
      </p:sp>
      <p:pic>
        <p:nvPicPr>
          <p:cNvPr id="7" name="Picture 6"/>
          <p:cNvPicPr>
            <a:picLocks noChangeAspect="1"/>
          </p:cNvPicPr>
          <p:nvPr/>
        </p:nvPicPr>
        <p:blipFill>
          <a:blip r:embed="rId4"/>
          <a:stretch>
            <a:fillRect/>
          </a:stretch>
        </p:blipFill>
        <p:spPr>
          <a:xfrm>
            <a:off x="4364765" y="1408776"/>
            <a:ext cx="1932556" cy="1921799"/>
          </a:xfrm>
          <a:prstGeom prst="rect">
            <a:avLst/>
          </a:prstGeom>
        </p:spPr>
      </p:pic>
      <p:sp>
        <p:nvSpPr>
          <p:cNvPr id="8" name="TextBox 7"/>
          <p:cNvSpPr txBox="1"/>
          <p:nvPr/>
        </p:nvSpPr>
        <p:spPr>
          <a:xfrm>
            <a:off x="4752744" y="3050434"/>
            <a:ext cx="849913" cy="369332"/>
          </a:xfrm>
          <a:prstGeom prst="rect">
            <a:avLst/>
          </a:prstGeom>
          <a:noFill/>
        </p:spPr>
        <p:txBody>
          <a:bodyPr wrap="none" rtlCol="0">
            <a:spAutoFit/>
          </a:bodyPr>
          <a:lstStyle/>
          <a:p>
            <a:r>
              <a:rPr lang="en-US" dirty="0" smtClean="0"/>
              <a:t>Go Bag</a:t>
            </a:r>
            <a:endParaRPr lang="en-US" dirty="0"/>
          </a:p>
        </p:txBody>
      </p:sp>
      <p:pic>
        <p:nvPicPr>
          <p:cNvPr id="10" name="Picture 9"/>
          <p:cNvPicPr>
            <a:picLocks noChangeAspect="1"/>
          </p:cNvPicPr>
          <p:nvPr/>
        </p:nvPicPr>
        <p:blipFill>
          <a:blip r:embed="rId5"/>
          <a:stretch>
            <a:fillRect/>
          </a:stretch>
        </p:blipFill>
        <p:spPr>
          <a:xfrm>
            <a:off x="577491" y="4835798"/>
            <a:ext cx="2295870" cy="1627981"/>
          </a:xfrm>
          <a:prstGeom prst="rect">
            <a:avLst/>
          </a:prstGeom>
        </p:spPr>
      </p:pic>
      <p:pic>
        <p:nvPicPr>
          <p:cNvPr id="11" name="Picture 10"/>
          <p:cNvPicPr>
            <a:picLocks noChangeAspect="1"/>
          </p:cNvPicPr>
          <p:nvPr/>
        </p:nvPicPr>
        <p:blipFill>
          <a:blip r:embed="rId6"/>
          <a:stretch>
            <a:fillRect/>
          </a:stretch>
        </p:blipFill>
        <p:spPr>
          <a:xfrm>
            <a:off x="8503920" y="3794164"/>
            <a:ext cx="2446468" cy="1834851"/>
          </a:xfrm>
          <a:prstGeom prst="rect">
            <a:avLst/>
          </a:prstGeom>
        </p:spPr>
      </p:pic>
      <p:sp>
        <p:nvSpPr>
          <p:cNvPr id="12" name="TextBox 11"/>
          <p:cNvSpPr txBox="1"/>
          <p:nvPr/>
        </p:nvSpPr>
        <p:spPr>
          <a:xfrm>
            <a:off x="8565776" y="5629015"/>
            <a:ext cx="2322755" cy="369332"/>
          </a:xfrm>
          <a:prstGeom prst="rect">
            <a:avLst/>
          </a:prstGeom>
          <a:noFill/>
        </p:spPr>
        <p:txBody>
          <a:bodyPr wrap="square" rtlCol="0">
            <a:spAutoFit/>
          </a:bodyPr>
          <a:lstStyle/>
          <a:p>
            <a:r>
              <a:rPr lang="en-US" dirty="0" smtClean="0"/>
              <a:t>Summer Preparedness</a:t>
            </a:r>
            <a:endParaRPr lang="en-US" dirty="0"/>
          </a:p>
        </p:txBody>
      </p:sp>
      <p:pic>
        <p:nvPicPr>
          <p:cNvPr id="13" name="Picture 12"/>
          <p:cNvPicPr>
            <a:picLocks noChangeAspect="1"/>
          </p:cNvPicPr>
          <p:nvPr/>
        </p:nvPicPr>
        <p:blipFill>
          <a:blip r:embed="rId7"/>
          <a:stretch>
            <a:fillRect/>
          </a:stretch>
        </p:blipFill>
        <p:spPr>
          <a:xfrm>
            <a:off x="3355211" y="4572707"/>
            <a:ext cx="2143125" cy="2107741"/>
          </a:xfrm>
          <a:prstGeom prst="rect">
            <a:avLst/>
          </a:prstGeom>
        </p:spPr>
      </p:pic>
      <p:sp>
        <p:nvSpPr>
          <p:cNvPr id="14" name="TextBox 13"/>
          <p:cNvSpPr txBox="1"/>
          <p:nvPr/>
        </p:nvSpPr>
        <p:spPr>
          <a:xfrm>
            <a:off x="3456023" y="6322404"/>
            <a:ext cx="1817485" cy="369332"/>
          </a:xfrm>
          <a:prstGeom prst="rect">
            <a:avLst/>
          </a:prstGeom>
          <a:noFill/>
        </p:spPr>
        <p:txBody>
          <a:bodyPr wrap="none" rtlCol="0">
            <a:spAutoFit/>
          </a:bodyPr>
          <a:lstStyle/>
          <a:p>
            <a:r>
              <a:rPr lang="en-US" dirty="0" smtClean="0"/>
              <a:t>Pet Preparedness</a:t>
            </a:r>
            <a:endParaRPr lang="en-US" dirty="0"/>
          </a:p>
        </p:txBody>
      </p:sp>
      <p:pic>
        <p:nvPicPr>
          <p:cNvPr id="16" name="Picture 15"/>
          <p:cNvPicPr>
            <a:picLocks noChangeAspect="1"/>
          </p:cNvPicPr>
          <p:nvPr/>
        </p:nvPicPr>
        <p:blipFill>
          <a:blip r:embed="rId8"/>
          <a:stretch>
            <a:fillRect/>
          </a:stretch>
        </p:blipFill>
        <p:spPr>
          <a:xfrm>
            <a:off x="1297511" y="2972758"/>
            <a:ext cx="2916742" cy="1642812"/>
          </a:xfrm>
          <a:prstGeom prst="rect">
            <a:avLst/>
          </a:prstGeom>
        </p:spPr>
      </p:pic>
      <p:pic>
        <p:nvPicPr>
          <p:cNvPr id="17" name="Picture 16"/>
          <p:cNvPicPr>
            <a:picLocks noChangeAspect="1"/>
          </p:cNvPicPr>
          <p:nvPr/>
        </p:nvPicPr>
        <p:blipFill>
          <a:blip r:embed="rId9"/>
          <a:stretch>
            <a:fillRect/>
          </a:stretch>
        </p:blipFill>
        <p:spPr>
          <a:xfrm>
            <a:off x="5809381" y="3590441"/>
            <a:ext cx="2129507" cy="2129507"/>
          </a:xfrm>
          <a:prstGeom prst="rect">
            <a:avLst/>
          </a:prstGeom>
        </p:spPr>
      </p:pic>
    </p:spTree>
    <p:extLst>
      <p:ext uri="{BB962C8B-B14F-4D97-AF65-F5344CB8AC3E}">
        <p14:creationId xmlns:p14="http://schemas.microsoft.com/office/powerpoint/2010/main" val="313641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OK?</a:t>
            </a:r>
            <a:endParaRPr lang="en-US" dirty="0"/>
          </a:p>
        </p:txBody>
      </p:sp>
      <p:sp>
        <p:nvSpPr>
          <p:cNvPr id="3" name="Content Placeholder 2"/>
          <p:cNvSpPr>
            <a:spLocks noGrp="1"/>
          </p:cNvSpPr>
          <p:nvPr>
            <p:ph idx="1"/>
          </p:nvPr>
        </p:nvSpPr>
        <p:spPr>
          <a:xfrm>
            <a:off x="838200" y="1993900"/>
            <a:ext cx="10515600" cy="4351338"/>
          </a:xfrm>
        </p:spPr>
        <p:txBody>
          <a:bodyPr>
            <a:normAutofit fontScale="62500" lnSpcReduction="20000"/>
          </a:bodyPr>
          <a:lstStyle/>
          <a:p>
            <a:pPr marL="0" lvl="0" indent="0" eaLnBrk="0" fontAlgn="base" hangingPunct="0">
              <a:lnSpc>
                <a:spcPct val="100000"/>
              </a:lnSpc>
              <a:spcBef>
                <a:spcPct val="0"/>
              </a:spcBef>
              <a:spcAft>
                <a:spcPct val="0"/>
              </a:spcAft>
              <a:buNone/>
            </a:pPr>
            <a:r>
              <a:rPr lang="en-US" altLang="en-US" sz="2900" dirty="0">
                <a:latin typeface="Helvetica Neue"/>
              </a:rPr>
              <a:t>The "Are You Ok?" program is a daily telephone reassurance program offered by the </a:t>
            </a:r>
            <a:r>
              <a:rPr lang="en-US" altLang="en-US" sz="2900" dirty="0" smtClean="0">
                <a:latin typeface="Helvetica Neue"/>
              </a:rPr>
              <a:t>Norfolk Sheriff’s </a:t>
            </a:r>
            <a:r>
              <a:rPr lang="en-US" altLang="en-US" sz="2900" dirty="0">
                <a:latin typeface="Helvetica Neue"/>
              </a:rPr>
              <a:t>Office in partnership with Fallon Ambulance. </a:t>
            </a:r>
            <a:endParaRPr lang="en-US" altLang="en-US" sz="2900" dirty="0" smtClean="0">
              <a:latin typeface="Helvetica Neue"/>
            </a:endParaRPr>
          </a:p>
          <a:p>
            <a:pPr marL="0" lvl="0" indent="0" eaLnBrk="0" fontAlgn="base" hangingPunct="0">
              <a:lnSpc>
                <a:spcPct val="100000"/>
              </a:lnSpc>
              <a:spcBef>
                <a:spcPct val="0"/>
              </a:spcBef>
              <a:spcAft>
                <a:spcPct val="0"/>
              </a:spcAft>
              <a:buNone/>
            </a:pPr>
            <a:endParaRPr lang="en-US" altLang="en-US" sz="2900" dirty="0">
              <a:latin typeface="Helvetica Neue"/>
            </a:endParaRPr>
          </a:p>
          <a:p>
            <a:pPr marL="0" lvl="0" indent="0" eaLnBrk="0" fontAlgn="base" hangingPunct="0">
              <a:lnSpc>
                <a:spcPct val="100000"/>
              </a:lnSpc>
              <a:spcBef>
                <a:spcPct val="0"/>
              </a:spcBef>
              <a:spcAft>
                <a:spcPct val="0"/>
              </a:spcAft>
              <a:buNone/>
            </a:pPr>
            <a:r>
              <a:rPr lang="en-US" altLang="en-US" sz="2900" dirty="0" smtClean="0">
                <a:latin typeface="Helvetica Neue"/>
              </a:rPr>
              <a:t>Each </a:t>
            </a:r>
            <a:r>
              <a:rPr lang="en-US" altLang="en-US" sz="2900" dirty="0">
                <a:latin typeface="Helvetica Neue"/>
              </a:rPr>
              <a:t>morning, enrolled seniors receive a call to check on their well-being. If an individual fails to respond or requires assistance, staff notifies their family, and if necessary, local police and/or emergency services. </a:t>
            </a:r>
            <a:endParaRPr lang="en-US" altLang="en-US" sz="2900" dirty="0" smtClean="0">
              <a:latin typeface="Helvetica Neue"/>
            </a:endParaRPr>
          </a:p>
          <a:p>
            <a:pPr marL="0" lvl="0" indent="0" eaLnBrk="0" fontAlgn="base" hangingPunct="0">
              <a:lnSpc>
                <a:spcPct val="100000"/>
              </a:lnSpc>
              <a:spcBef>
                <a:spcPct val="0"/>
              </a:spcBef>
              <a:spcAft>
                <a:spcPct val="0"/>
              </a:spcAft>
              <a:buNone/>
            </a:pPr>
            <a:endParaRPr kumimoji="0" lang="en-US" altLang="en-US" sz="2900" b="0" i="0" u="none" strike="noStrike" cap="none" normalizeH="0" baseline="0" dirty="0" smtClean="0">
              <a:ln>
                <a:noFill/>
              </a:ln>
              <a:effectLst/>
            </a:endParaRPr>
          </a:p>
          <a:p>
            <a:pPr marL="0" lvl="0" indent="0" eaLnBrk="0" fontAlgn="base" hangingPunct="0">
              <a:lnSpc>
                <a:spcPct val="100000"/>
              </a:lnSpc>
              <a:spcBef>
                <a:spcPct val="0"/>
              </a:spcBef>
              <a:spcAft>
                <a:spcPct val="0"/>
              </a:spcAft>
              <a:buNone/>
            </a:pPr>
            <a:r>
              <a:rPr lang="en-US" altLang="en-US" sz="2900" dirty="0">
                <a:latin typeface="Helvetica Neue"/>
              </a:rPr>
              <a:t>The program is provided 365 days a year for seniors and or people with disabilities. Calls are placed from 6am-10am daily with the time of the call being chosen by the individual. The automated call takes approximately 24 seconds and is monitored by a Norfolk Sheriff Deputy Sheriff or Fallon Ambulance Staff. Individuals may determine how many days a week the call is placed and may suspend calls when they know they will be away from home. The monitoring of these calls is a great tool in determining the needs of an individual while at the same time allowing elderly residents living alone to have a sense of security knowing that a public safety professional is checking on their well-being</a:t>
            </a:r>
            <a:r>
              <a:rPr lang="en-US" altLang="en-US" sz="2900" dirty="0" smtClean="0">
                <a:latin typeface="Helvetica Neue"/>
              </a:rPr>
              <a:t>.</a:t>
            </a:r>
          </a:p>
          <a:p>
            <a:pPr marL="0" lvl="0" indent="0" eaLnBrk="0" fontAlgn="base" hangingPunct="0">
              <a:lnSpc>
                <a:spcPct val="100000"/>
              </a:lnSpc>
              <a:spcBef>
                <a:spcPct val="0"/>
              </a:spcBef>
              <a:spcAft>
                <a:spcPct val="0"/>
              </a:spcAft>
              <a:buNone/>
            </a:pPr>
            <a:endParaRPr kumimoji="0" lang="en-US" altLang="en-US" sz="2900" b="0" i="0" u="none" strike="noStrike" cap="none" normalizeH="0" baseline="0" dirty="0" smtClean="0">
              <a:ln>
                <a:noFill/>
              </a:ln>
              <a:effectLst/>
            </a:endParaRPr>
          </a:p>
          <a:p>
            <a:pPr marL="0" lvl="0" indent="0" eaLnBrk="0" fontAlgn="base" hangingPunct="0">
              <a:lnSpc>
                <a:spcPct val="100000"/>
              </a:lnSpc>
              <a:spcBef>
                <a:spcPct val="0"/>
              </a:spcBef>
              <a:spcAft>
                <a:spcPct val="0"/>
              </a:spcAft>
              <a:buNone/>
            </a:pPr>
            <a:r>
              <a:rPr lang="en-US" altLang="en-US" sz="2900" b="1" dirty="0">
                <a:latin typeface="Helvetica Neue"/>
              </a:rPr>
              <a:t>Seniors interested in signing up for this no cost, potentially lifesaving, program are encouraged to contact 1-866-900-7865.</a:t>
            </a:r>
            <a:endParaRPr kumimoji="0" lang="en-US" altLang="en-US" sz="2900" b="1" i="0" u="none" strike="noStrike" cap="none" normalizeH="0" baseline="0" dirty="0" smtClean="0">
              <a:ln>
                <a:noFill/>
              </a:ln>
              <a:effectLst/>
              <a:latin typeface="Helvetica Neue"/>
            </a:endParaRPr>
          </a:p>
          <a:p>
            <a:pPr marL="0" indent="0">
              <a:buNone/>
            </a:pPr>
            <a:endParaRPr lang="en-US" dirty="0"/>
          </a:p>
        </p:txBody>
      </p:sp>
      <p:sp>
        <p:nvSpPr>
          <p:cNvPr id="4" name="Rectangle 1"/>
          <p:cNvSpPr>
            <a:spLocks noChangeArrowheads="1"/>
          </p:cNvSpPr>
          <p:nvPr/>
        </p:nvSpPr>
        <p:spPr bwMode="auto">
          <a:xfrm>
            <a:off x="0" y="-217988"/>
            <a:ext cx="198732" cy="4359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63480" rIns="6348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A7A7A"/>
                </a:solidFill>
                <a:effectLst/>
                <a:latin typeface="Helvetica Neue"/>
              </a:rPr>
              <a:t/>
            </a:r>
            <a:br>
              <a:rPr kumimoji="0" lang="en-US" altLang="en-US" sz="1000" b="0" i="0" u="none" strike="noStrike" cap="none" normalizeH="0" baseline="0" dirty="0" smtClean="0">
                <a:ln>
                  <a:noFill/>
                </a:ln>
                <a:solidFill>
                  <a:srgbClr val="7A7A7A"/>
                </a:solidFill>
                <a:effectLst/>
                <a:latin typeface="Helvetica Neue"/>
              </a:rPr>
            </a:br>
            <a:r>
              <a:rPr kumimoji="0" lang="en-US" altLang="en-US" sz="1000" b="0" i="0" u="none" strike="noStrike" cap="none" normalizeH="0" baseline="0" dirty="0" smtClean="0">
                <a:ln>
                  <a:noFill/>
                </a:ln>
                <a:solidFill>
                  <a:srgbClr val="7A7A7A"/>
                </a:solidFill>
                <a:effectLst/>
                <a:latin typeface="Helvetica Neue"/>
              </a:rPr>
              <a:t>  </a:t>
            </a:r>
            <a:endParaRPr kumimoji="0" lang="en-US" altLang="en-US" sz="800" b="0" i="0" u="none" strike="noStrike" cap="none" normalizeH="0" baseline="0" dirty="0" smtClean="0">
              <a:ln>
                <a:noFill/>
              </a:ln>
              <a:solidFill>
                <a:schemeClr val="tx1"/>
              </a:solidFill>
              <a:effectLst/>
            </a:endParaRPr>
          </a:p>
        </p:txBody>
      </p:sp>
      <p:pic>
        <p:nvPicPr>
          <p:cNvPr id="1026" name="Picture 2" descr="areyou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9861" y="129381"/>
            <a:ext cx="24765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1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2551"/>
            <a:ext cx="10515600" cy="1325563"/>
          </a:xfrm>
        </p:spPr>
        <p:txBody>
          <a:bodyPr/>
          <a:lstStyle/>
          <a:p>
            <a:r>
              <a:rPr lang="en-US" dirty="0" smtClean="0"/>
              <a:t>The Yellow Dot Program</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r>
              <a:rPr lang="en-US" sz="2200" dirty="0" smtClean="0"/>
              <a:t>Yellow Dot is a free program which provides first responders with quick access to critical medical information about the occupants of an automobile in the event of an accident or health emergency. </a:t>
            </a:r>
          </a:p>
          <a:p>
            <a:pPr marL="0" indent="0">
              <a:buNone/>
            </a:pPr>
            <a:r>
              <a:rPr lang="en-US" sz="2200" dirty="0" smtClean="0"/>
              <a:t>Participants place a Yellow Dot Decal on the driver’s side rear windshield of their cars. In the event of an emergency or accident, the Yellow Dot alerts emergency responders that inside the glove compartment there is an envelope containing the operator’s medical information inside the car’s glove compartment. The envelope has the operator’s medical conditions, allergies, recent surgeries, medications and emergency contact information.</a:t>
            </a:r>
            <a:endParaRPr lang="en-US" sz="2200" dirty="0"/>
          </a:p>
          <a:p>
            <a:pPr marL="0" indent="0">
              <a:buNone/>
            </a:pPr>
            <a:r>
              <a:rPr lang="en-US" sz="2200" dirty="0"/>
              <a:t> For more information </a:t>
            </a:r>
            <a:r>
              <a:rPr lang="en-US" sz="2200" dirty="0" smtClean="0"/>
              <a:t>or </a:t>
            </a:r>
            <a:r>
              <a:rPr lang="en-US" sz="2200" dirty="0"/>
              <a:t>to sign up please contact the</a:t>
            </a:r>
            <a:r>
              <a:rPr lang="en-US" sz="2200" b="1" dirty="0"/>
              <a:t> Norfolk Sheriff’s Office Senior Programs Division at 781-751-3300.</a:t>
            </a:r>
          </a:p>
        </p:txBody>
      </p:sp>
      <p:pic>
        <p:nvPicPr>
          <p:cNvPr id="2050" name="Picture 2" descr="yellow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262" y="222819"/>
            <a:ext cx="2085975"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Rectangle 2"/>
          <p:cNvSpPr/>
          <p:nvPr/>
        </p:nvSpPr>
        <p:spPr>
          <a:xfrm>
            <a:off x="956534" y="1890263"/>
            <a:ext cx="10515600" cy="3970318"/>
          </a:xfrm>
          <a:prstGeom prst="rect">
            <a:avLst/>
          </a:prstGeom>
        </p:spPr>
        <p:txBody>
          <a:bodyPr wrap="square">
            <a:spAutoFit/>
          </a:bodyPr>
          <a:lstStyle/>
          <a:p>
            <a:r>
              <a:rPr lang="en-US" sz="2800" dirty="0"/>
              <a:t>Sara Schaffer, Emergency Preparedness Coordinator</a:t>
            </a:r>
          </a:p>
          <a:p>
            <a:r>
              <a:rPr lang="en-US" sz="2800" dirty="0" smtClean="0"/>
              <a:t>Brookline Department </a:t>
            </a:r>
            <a:r>
              <a:rPr lang="en-US" sz="2800" dirty="0"/>
              <a:t>of Public Health and Human Services</a:t>
            </a:r>
          </a:p>
          <a:p>
            <a:r>
              <a:rPr lang="en-US" sz="2800" dirty="0"/>
              <a:t>617-730-2333</a:t>
            </a:r>
          </a:p>
          <a:p>
            <a:r>
              <a:rPr lang="en-US" sz="2800" dirty="0">
                <a:hlinkClick r:id="rId2"/>
              </a:rPr>
              <a:t>sschaffer@BrooklineMA.gov</a:t>
            </a:r>
            <a:endParaRPr lang="en-US" sz="2800" dirty="0"/>
          </a:p>
          <a:p>
            <a:endParaRPr lang="en-US" sz="2800" dirty="0"/>
          </a:p>
          <a:p>
            <a:r>
              <a:rPr lang="en-US" sz="2800" dirty="0"/>
              <a:t>Sophie Gordon, Emergency Preparedness Buddies Program Coordinator</a:t>
            </a:r>
          </a:p>
          <a:p>
            <a:r>
              <a:rPr lang="en-US" sz="2800" smtClean="0"/>
              <a:t>Brookline Office </a:t>
            </a:r>
            <a:r>
              <a:rPr lang="en-US" sz="2800" dirty="0"/>
              <a:t>of Emergency Management</a:t>
            </a:r>
          </a:p>
          <a:p>
            <a:r>
              <a:rPr lang="en-US" sz="2800" dirty="0"/>
              <a:t>617-730-2304</a:t>
            </a:r>
          </a:p>
          <a:p>
            <a:r>
              <a:rPr lang="en-US" sz="2800" dirty="0">
                <a:hlinkClick r:id="rId3"/>
              </a:rPr>
              <a:t>sgordon@BrooklineMA.gov</a:t>
            </a:r>
            <a:endParaRPr lang="en-US" sz="2800" dirty="0"/>
          </a:p>
        </p:txBody>
      </p:sp>
    </p:spTree>
    <p:extLst>
      <p:ext uri="{BB962C8B-B14F-4D97-AF65-F5344CB8AC3E}">
        <p14:creationId xmlns:p14="http://schemas.microsoft.com/office/powerpoint/2010/main" val="337117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prepare a File of Life?</a:t>
            </a:r>
            <a:endParaRPr lang="en-US" dirty="0"/>
          </a:p>
        </p:txBody>
      </p:sp>
      <p:sp>
        <p:nvSpPr>
          <p:cNvPr id="3" name="Content Placeholder 2"/>
          <p:cNvSpPr>
            <a:spLocks noGrp="1"/>
          </p:cNvSpPr>
          <p:nvPr>
            <p:ph idx="1"/>
          </p:nvPr>
        </p:nvSpPr>
        <p:spPr/>
        <p:txBody>
          <a:bodyPr/>
          <a:lstStyle/>
          <a:p>
            <a:r>
              <a:rPr lang="en-US" dirty="0" smtClean="0"/>
              <a:t>Preparing your vital information ahead of time will allow EMTs and first responders to give you accurate care</a:t>
            </a:r>
          </a:p>
          <a:p>
            <a:r>
              <a:rPr lang="en-US" dirty="0" smtClean="0"/>
              <a:t>A File of Life speaks for you when you may not be able to speak for yourself</a:t>
            </a:r>
          </a:p>
          <a:p>
            <a:r>
              <a:rPr lang="en-US" dirty="0" smtClean="0"/>
              <a:t>Check and update your File of Life at least two times a year </a:t>
            </a:r>
          </a:p>
          <a:p>
            <a:endParaRPr lang="en-US" dirty="0"/>
          </a:p>
        </p:txBody>
      </p:sp>
    </p:spTree>
    <p:extLst>
      <p:ext uri="{BB962C8B-B14F-4D97-AF65-F5344CB8AC3E}">
        <p14:creationId xmlns:p14="http://schemas.microsoft.com/office/powerpoint/2010/main" val="328981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Contact</a:t>
            </a:r>
            <a:endParaRPr lang="en-US" dirty="0"/>
          </a:p>
        </p:txBody>
      </p:sp>
      <p:sp>
        <p:nvSpPr>
          <p:cNvPr id="3" name="Content Placeholder 2"/>
          <p:cNvSpPr>
            <a:spLocks noGrp="1"/>
          </p:cNvSpPr>
          <p:nvPr>
            <p:ph idx="1"/>
          </p:nvPr>
        </p:nvSpPr>
        <p:spPr/>
        <p:txBody>
          <a:bodyPr/>
          <a:lstStyle/>
          <a:p>
            <a:r>
              <a:rPr lang="en-US" dirty="0" smtClean="0"/>
              <a:t>Make sure your emergency contacts know that they are your emergency contacts</a:t>
            </a:r>
          </a:p>
          <a:p>
            <a:r>
              <a:rPr lang="en-US" dirty="0" smtClean="0"/>
              <a:t>List one emergency contact that is outside the state in case phone service is affected</a:t>
            </a:r>
          </a:p>
          <a:p>
            <a:r>
              <a:rPr lang="en-US" dirty="0" smtClean="0"/>
              <a:t>Make sure your emergency contacts know your preferred hospital </a:t>
            </a:r>
          </a:p>
          <a:p>
            <a:endParaRPr lang="en-US" dirty="0"/>
          </a:p>
        </p:txBody>
      </p:sp>
    </p:spTree>
    <p:extLst>
      <p:ext uri="{BB962C8B-B14F-4D97-AF65-F5344CB8AC3E}">
        <p14:creationId xmlns:p14="http://schemas.microsoft.com/office/powerpoint/2010/main" val="115926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Data</a:t>
            </a:r>
            <a:endParaRPr lang="en-US" dirty="0"/>
          </a:p>
        </p:txBody>
      </p:sp>
      <p:sp>
        <p:nvSpPr>
          <p:cNvPr id="3" name="Content Placeholder 2"/>
          <p:cNvSpPr>
            <a:spLocks noGrp="1"/>
          </p:cNvSpPr>
          <p:nvPr>
            <p:ph idx="1"/>
          </p:nvPr>
        </p:nvSpPr>
        <p:spPr/>
        <p:txBody>
          <a:bodyPr/>
          <a:lstStyle/>
          <a:p>
            <a:r>
              <a:rPr lang="en-US" dirty="0" smtClean="0"/>
              <a:t>Use a pencil so that you can easily make changes and updates</a:t>
            </a:r>
          </a:p>
          <a:p>
            <a:r>
              <a:rPr lang="en-US" dirty="0" smtClean="0"/>
              <a:t>Instead of writing out medications, get a print out from your doctor and tuck it in the File of Life holder </a:t>
            </a:r>
          </a:p>
          <a:p>
            <a:endParaRPr lang="en-US" dirty="0"/>
          </a:p>
        </p:txBody>
      </p:sp>
    </p:spTree>
    <p:extLst>
      <p:ext uri="{BB962C8B-B14F-4D97-AF65-F5344CB8AC3E}">
        <p14:creationId xmlns:p14="http://schemas.microsoft.com/office/powerpoint/2010/main" val="428322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Insurance</a:t>
            </a:r>
            <a:endParaRPr lang="en-US" dirty="0"/>
          </a:p>
        </p:txBody>
      </p:sp>
      <p:sp>
        <p:nvSpPr>
          <p:cNvPr id="3" name="Content Placeholder 2"/>
          <p:cNvSpPr>
            <a:spLocks noGrp="1"/>
          </p:cNvSpPr>
          <p:nvPr>
            <p:ph idx="1"/>
          </p:nvPr>
        </p:nvSpPr>
        <p:spPr/>
        <p:txBody>
          <a:bodyPr/>
          <a:lstStyle/>
          <a:p>
            <a:r>
              <a:rPr lang="en-US" dirty="0" smtClean="0"/>
              <a:t>Make sure your emergency contact knows your insurer</a:t>
            </a:r>
          </a:p>
          <a:p>
            <a:r>
              <a:rPr lang="en-US" dirty="0" smtClean="0"/>
              <a:t>Update this section immediately if your plan changes</a:t>
            </a:r>
          </a:p>
        </p:txBody>
      </p:sp>
    </p:spTree>
    <p:extLst>
      <p:ext uri="{BB962C8B-B14F-4D97-AF65-F5344CB8AC3E}">
        <p14:creationId xmlns:p14="http://schemas.microsoft.com/office/powerpoint/2010/main" val="131533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go bag?</a:t>
            </a:r>
            <a:endParaRPr lang="en-US" dirty="0"/>
          </a:p>
        </p:txBody>
      </p:sp>
      <p:sp>
        <p:nvSpPr>
          <p:cNvPr id="3" name="Content Placeholder 2"/>
          <p:cNvSpPr>
            <a:spLocks noGrp="1"/>
          </p:cNvSpPr>
          <p:nvPr>
            <p:ph idx="1"/>
          </p:nvPr>
        </p:nvSpPr>
        <p:spPr/>
        <p:txBody>
          <a:bodyPr/>
          <a:lstStyle/>
          <a:p>
            <a:r>
              <a:rPr lang="en-US" dirty="0" smtClean="0"/>
              <a:t>It is ready to go at all times so that when there is an emergency, you can grab it and know that you will have what you need</a:t>
            </a:r>
          </a:p>
          <a:p>
            <a:r>
              <a:rPr lang="en-US" dirty="0" smtClean="0"/>
              <a:t>It is not too heavy</a:t>
            </a:r>
          </a:p>
          <a:p>
            <a:r>
              <a:rPr lang="en-US" dirty="0" smtClean="0"/>
              <a:t>A bag, bucket with a lid, tool box</a:t>
            </a:r>
          </a:p>
          <a:p>
            <a:r>
              <a:rPr lang="en-US" dirty="0" smtClean="0"/>
              <a:t>It is tailored to your particular needs</a:t>
            </a:r>
          </a:p>
          <a:p>
            <a:r>
              <a:rPr lang="en-US" dirty="0" smtClean="0"/>
              <a:t>It is stored in an easily accessible place </a:t>
            </a:r>
          </a:p>
          <a:p>
            <a:endParaRPr lang="en-US" dirty="0"/>
          </a:p>
        </p:txBody>
      </p:sp>
    </p:spTree>
    <p:extLst>
      <p:ext uri="{BB962C8B-B14F-4D97-AF65-F5344CB8AC3E}">
        <p14:creationId xmlns:p14="http://schemas.microsoft.com/office/powerpoint/2010/main" val="57182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 your Go Bag?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3-5 days of nonperishable food and water</a:t>
            </a:r>
          </a:p>
          <a:p>
            <a:r>
              <a:rPr lang="en-US" dirty="0" smtClean="0"/>
              <a:t>Battery or crank operated radio</a:t>
            </a:r>
          </a:p>
          <a:p>
            <a:r>
              <a:rPr lang="en-US" dirty="0" smtClean="0"/>
              <a:t>Flashlight and batteries</a:t>
            </a:r>
          </a:p>
          <a:p>
            <a:r>
              <a:rPr lang="en-US" dirty="0" smtClean="0"/>
              <a:t>3-5 days of medication in a pill box</a:t>
            </a:r>
          </a:p>
          <a:p>
            <a:r>
              <a:rPr lang="en-US" dirty="0" smtClean="0"/>
              <a:t>Roll of toilet paper</a:t>
            </a:r>
          </a:p>
          <a:p>
            <a:r>
              <a:rPr lang="en-US" dirty="0" smtClean="0"/>
              <a:t>First aid kit</a:t>
            </a:r>
          </a:p>
          <a:p>
            <a:r>
              <a:rPr lang="en-US" dirty="0" smtClean="0"/>
              <a:t>Cash</a:t>
            </a:r>
          </a:p>
          <a:p>
            <a:r>
              <a:rPr lang="en-US" dirty="0" smtClean="0"/>
              <a:t>Cell phone charger</a:t>
            </a:r>
          </a:p>
          <a:p>
            <a:r>
              <a:rPr lang="en-US" dirty="0" smtClean="0"/>
              <a:t>Copies of vital documents</a:t>
            </a:r>
          </a:p>
          <a:p>
            <a:r>
              <a:rPr lang="en-US" dirty="0" smtClean="0"/>
              <a:t>Extra clothes and toiletries</a:t>
            </a:r>
          </a:p>
          <a:p>
            <a:r>
              <a:rPr lang="en-US" dirty="0" smtClean="0"/>
              <a:t>File of Life/Medical information</a:t>
            </a:r>
          </a:p>
          <a:p>
            <a:r>
              <a:rPr lang="en-US" dirty="0" smtClean="0"/>
              <a:t>Entertainment – book, crossword puzzle etc…</a:t>
            </a:r>
          </a:p>
          <a:p>
            <a:endParaRPr lang="en-US" dirty="0"/>
          </a:p>
        </p:txBody>
      </p:sp>
    </p:spTree>
    <p:extLst>
      <p:ext uri="{BB962C8B-B14F-4D97-AF65-F5344CB8AC3E}">
        <p14:creationId xmlns:p14="http://schemas.microsoft.com/office/powerpoint/2010/main" val="291403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Preparedness</a:t>
            </a:r>
            <a:endParaRPr lang="en-US" dirty="0"/>
          </a:p>
        </p:txBody>
      </p:sp>
      <p:sp>
        <p:nvSpPr>
          <p:cNvPr id="3" name="Content Placeholder 2"/>
          <p:cNvSpPr>
            <a:spLocks noGrp="1"/>
          </p:cNvSpPr>
          <p:nvPr>
            <p:ph idx="1"/>
          </p:nvPr>
        </p:nvSpPr>
        <p:spPr/>
        <p:txBody>
          <a:bodyPr/>
          <a:lstStyle/>
          <a:p>
            <a:r>
              <a:rPr lang="en-US" dirty="0" smtClean="0"/>
              <a:t>First Aid Kit</a:t>
            </a:r>
          </a:p>
          <a:p>
            <a:r>
              <a:rPr lang="en-US" dirty="0" smtClean="0"/>
              <a:t>Emergency hammer</a:t>
            </a:r>
          </a:p>
          <a:p>
            <a:r>
              <a:rPr lang="en-US" dirty="0" smtClean="0"/>
              <a:t>Reflective triangle</a:t>
            </a:r>
          </a:p>
          <a:p>
            <a:r>
              <a:rPr lang="en-US" dirty="0" smtClean="0"/>
              <a:t>Blankets</a:t>
            </a:r>
          </a:p>
          <a:p>
            <a:r>
              <a:rPr lang="en-US" dirty="0" smtClean="0"/>
              <a:t>Non perishable food</a:t>
            </a:r>
          </a:p>
          <a:p>
            <a:r>
              <a:rPr lang="en-US" dirty="0" smtClean="0"/>
              <a:t>Water </a:t>
            </a:r>
          </a:p>
          <a:p>
            <a:endParaRPr lang="en-US" dirty="0"/>
          </a:p>
        </p:txBody>
      </p:sp>
    </p:spTree>
    <p:extLst>
      <p:ext uri="{BB962C8B-B14F-4D97-AF65-F5344CB8AC3E}">
        <p14:creationId xmlns:p14="http://schemas.microsoft.com/office/powerpoint/2010/main" val="203172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dirty="0" smtClean="0"/>
              <a:t>Review and update your File of Life twice a year</a:t>
            </a:r>
          </a:p>
          <a:p>
            <a:r>
              <a:rPr lang="en-US" dirty="0" smtClean="0"/>
              <a:t>Check the contents of your go bag at least twice a year to prevent items from expiring</a:t>
            </a:r>
          </a:p>
          <a:p>
            <a:r>
              <a:rPr lang="en-US" dirty="0" smtClean="0"/>
              <a:t>Update any vital documents</a:t>
            </a:r>
          </a:p>
          <a:p>
            <a:r>
              <a:rPr lang="en-US" dirty="0" smtClean="0"/>
              <a:t>If you have multiple people in your household, you each need a go bag.</a:t>
            </a:r>
          </a:p>
          <a:p>
            <a:r>
              <a:rPr lang="en-US" dirty="0" smtClean="0"/>
              <a:t>Always keep half a tank of gas in your car </a:t>
            </a:r>
          </a:p>
          <a:p>
            <a:r>
              <a:rPr lang="en-US" dirty="0" smtClean="0"/>
              <a:t>Let your emergency contact or a loved one know where you keep your go bag</a:t>
            </a:r>
          </a:p>
          <a:p>
            <a:endParaRPr lang="en-US" dirty="0"/>
          </a:p>
        </p:txBody>
      </p:sp>
    </p:spTree>
    <p:extLst>
      <p:ext uri="{BB962C8B-B14F-4D97-AF65-F5344CB8AC3E}">
        <p14:creationId xmlns:p14="http://schemas.microsoft.com/office/powerpoint/2010/main" val="302650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893</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 Neue</vt:lpstr>
      <vt:lpstr>Office Theme</vt:lpstr>
      <vt:lpstr>Emergency Preparedness</vt:lpstr>
      <vt:lpstr>Why prepare a File of Life?</vt:lpstr>
      <vt:lpstr>Emergency Contact</vt:lpstr>
      <vt:lpstr>Medical Data</vt:lpstr>
      <vt:lpstr>Medical Insurance</vt:lpstr>
      <vt:lpstr>What makes a good go bag?</vt:lpstr>
      <vt:lpstr>What goes in your Go Bag?</vt:lpstr>
      <vt:lpstr>Car Preparedness</vt:lpstr>
      <vt:lpstr>Considerations</vt:lpstr>
      <vt:lpstr>PowerPoint Presentation</vt:lpstr>
      <vt:lpstr>PowerPoint Presentation</vt:lpstr>
      <vt:lpstr>Programming offered by the Town of Brookline</vt:lpstr>
      <vt:lpstr>Are you OK?</vt:lpstr>
      <vt:lpstr>The Yellow Dot Program</vt:lpstr>
      <vt:lpstr>Contact us: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dc:title>
  <dc:creator>Sophie Gordon</dc:creator>
  <cp:lastModifiedBy>Sophie Gordon</cp:lastModifiedBy>
  <cp:revision>11</cp:revision>
  <dcterms:created xsi:type="dcterms:W3CDTF">2023-09-06T16:51:51Z</dcterms:created>
  <dcterms:modified xsi:type="dcterms:W3CDTF">2023-09-11T17:22:55Z</dcterms:modified>
</cp:coreProperties>
</file>